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jpg" ContentType="image/jpeg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9" r:id="rId2"/>
    <p:sldId id="258" r:id="rId3"/>
    <p:sldId id="256" r:id="rId4"/>
    <p:sldId id="257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08"/>
    <p:restoredTop sz="94666"/>
  </p:normalViewPr>
  <p:slideViewPr>
    <p:cSldViewPr snapToGrid="0" snapToObjects="1">
      <p:cViewPr varScale="1">
        <p:scale>
          <a:sx n="96" d="100"/>
          <a:sy n="96" d="100"/>
        </p:scale>
        <p:origin x="624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presProps" Target="presProps.xml"/><Relationship Id="rId7" Type="http://schemas.openxmlformats.org/officeDocument/2006/relationships/viewProps" Target="viewProps.xml"/><Relationship Id="rId8" Type="http://schemas.openxmlformats.org/officeDocument/2006/relationships/theme" Target="theme/theme1.xml"/><Relationship Id="rId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jpg>
</file>

<file path=ppt/media/image2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4594FE-3F71-DE4B-896D-FA9F61E1766C}" type="datetimeFigureOut">
              <a:rPr lang="en-US" smtClean="0"/>
              <a:t>10/12/16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9095EF-88EB-E44C-8570-D5B3DD6F38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15754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4594FE-3F71-DE4B-896D-FA9F61E1766C}" type="datetimeFigureOut">
              <a:rPr lang="en-US" smtClean="0"/>
              <a:t>10/12/16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9095EF-88EB-E44C-8570-D5B3DD6F38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4446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4594FE-3F71-DE4B-896D-FA9F61E1766C}" type="datetimeFigureOut">
              <a:rPr lang="en-US" smtClean="0"/>
              <a:t>10/12/16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9095EF-88EB-E44C-8570-D5B3DD6F38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75158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4594FE-3F71-DE4B-896D-FA9F61E1766C}" type="datetimeFigureOut">
              <a:rPr lang="en-US" smtClean="0"/>
              <a:t>10/12/16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9095EF-88EB-E44C-8570-D5B3DD6F38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65914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4594FE-3F71-DE4B-896D-FA9F61E1766C}" type="datetimeFigureOut">
              <a:rPr lang="en-US" smtClean="0"/>
              <a:t>10/12/16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9095EF-88EB-E44C-8570-D5B3DD6F38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896754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4594FE-3F71-DE4B-896D-FA9F61E1766C}" type="datetimeFigureOut">
              <a:rPr lang="en-US" smtClean="0"/>
              <a:t>10/12/16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9095EF-88EB-E44C-8570-D5B3DD6F38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317500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4594FE-3F71-DE4B-896D-FA9F61E1766C}" type="datetimeFigureOut">
              <a:rPr lang="en-US" smtClean="0"/>
              <a:t>10/12/16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9095EF-88EB-E44C-8570-D5B3DD6F38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99395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4594FE-3F71-DE4B-896D-FA9F61E1766C}" type="datetimeFigureOut">
              <a:rPr lang="en-US" smtClean="0"/>
              <a:t>10/12/16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9095EF-88EB-E44C-8570-D5B3DD6F38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41448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4594FE-3F71-DE4B-896D-FA9F61E1766C}" type="datetimeFigureOut">
              <a:rPr lang="en-US" smtClean="0"/>
              <a:t>10/12/16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9095EF-88EB-E44C-8570-D5B3DD6F38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3212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4594FE-3F71-DE4B-896D-FA9F61E1766C}" type="datetimeFigureOut">
              <a:rPr lang="en-US" smtClean="0"/>
              <a:t>10/12/16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9095EF-88EB-E44C-8570-D5B3DD6F38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26809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4594FE-3F71-DE4B-896D-FA9F61E1766C}" type="datetimeFigureOut">
              <a:rPr lang="en-US" smtClean="0"/>
              <a:t>10/12/16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9095EF-88EB-E44C-8570-D5B3DD6F38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54998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E4594FE-3F71-DE4B-896D-FA9F61E1766C}" type="datetimeFigureOut">
              <a:rPr lang="en-US" smtClean="0"/>
              <a:t>10/12/16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99095EF-88EB-E44C-8570-D5B3DD6F38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23875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tif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0" y="901146"/>
            <a:ext cx="11953462" cy="1961323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0000" lnSpcReduction="1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altLang="zh-CN" dirty="0">
              <a:latin typeface="Calibri" charset="0"/>
              <a:ea typeface="Calibri" charset="0"/>
              <a:cs typeface="Calibri" charset="0"/>
            </a:endParaRPr>
          </a:p>
          <a:p>
            <a:r>
              <a:rPr lang="en-US" altLang="zh-CN" dirty="0" smtClean="0">
                <a:latin typeface="Calibri" charset="0"/>
                <a:ea typeface="Calibri" charset="0"/>
                <a:cs typeface="Calibri" charset="0"/>
              </a:rPr>
              <a:t> </a:t>
            </a:r>
            <a:br>
              <a:rPr lang="en-US" altLang="zh-CN" dirty="0" smtClean="0">
                <a:latin typeface="Calibri" charset="0"/>
                <a:ea typeface="Calibri" charset="0"/>
                <a:cs typeface="Calibri" charset="0"/>
              </a:rPr>
            </a:br>
            <a:r>
              <a:rPr lang="en-US" altLang="zh-CN" sz="4500" dirty="0" smtClean="0">
                <a:latin typeface="Calibri" charset="0"/>
                <a:ea typeface="Calibri" charset="0"/>
                <a:cs typeface="Calibri" charset="0"/>
              </a:rPr>
              <a:t>Exploration</a:t>
            </a:r>
            <a:r>
              <a:rPr lang="zh-CN" altLang="en-US" sz="4500" dirty="0" smtClean="0"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en-US" altLang="zh-CN" sz="4500" dirty="0" smtClean="0">
                <a:latin typeface="Calibri" charset="0"/>
                <a:ea typeface="Calibri" charset="0"/>
                <a:cs typeface="Calibri" charset="0"/>
              </a:rPr>
              <a:t>and</a:t>
            </a:r>
            <a:r>
              <a:rPr lang="zh-CN" altLang="en-US" sz="4500" dirty="0" smtClean="0"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en-US" altLang="zh-CN" sz="4500" dirty="0" smtClean="0">
                <a:latin typeface="Calibri" charset="0"/>
                <a:ea typeface="Calibri" charset="0"/>
                <a:cs typeface="Calibri" charset="0"/>
              </a:rPr>
              <a:t>Prediction</a:t>
            </a:r>
            <a:r>
              <a:rPr lang="zh-CN" altLang="en-US" sz="4500" dirty="0" smtClean="0"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en-US" altLang="zh-CN" sz="4500" dirty="0" smtClean="0">
                <a:latin typeface="Calibri" charset="0"/>
                <a:ea typeface="Calibri" charset="0"/>
                <a:cs typeface="Calibri" charset="0"/>
              </a:rPr>
              <a:t>of</a:t>
            </a:r>
            <a:r>
              <a:rPr lang="zh-CN" altLang="en-US" sz="4500" dirty="0" smtClean="0"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en-US" altLang="zh-CN" sz="4500" dirty="0" smtClean="0">
                <a:latin typeface="Calibri" charset="0"/>
                <a:ea typeface="Calibri" charset="0"/>
                <a:cs typeface="Calibri" charset="0"/>
              </a:rPr>
              <a:t>Airbnb</a:t>
            </a:r>
            <a:r>
              <a:rPr lang="zh-CN" altLang="en-US" sz="4500" dirty="0" smtClean="0"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en-US" altLang="zh-CN" sz="4500" dirty="0" smtClean="0">
                <a:latin typeface="Calibri" charset="0"/>
                <a:ea typeface="Calibri" charset="0"/>
                <a:cs typeface="Calibri" charset="0"/>
              </a:rPr>
              <a:t>Housing</a:t>
            </a:r>
            <a:r>
              <a:rPr lang="zh-CN" altLang="en-US" sz="4500" dirty="0" smtClean="0"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en-US" altLang="zh-CN" sz="4500" dirty="0" smtClean="0">
                <a:latin typeface="Calibri" charset="0"/>
                <a:ea typeface="Calibri" charset="0"/>
                <a:cs typeface="Calibri" charset="0"/>
              </a:rPr>
              <a:t>Prices</a:t>
            </a:r>
            <a:endParaRPr lang="en-US" sz="4500" dirty="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8375373" y="4081670"/>
            <a:ext cx="272994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dirty="0" smtClean="0"/>
              <a:t>Team:</a:t>
            </a:r>
            <a:r>
              <a:rPr lang="zh-CN" altLang="en-US" sz="4000" dirty="0" smtClean="0"/>
              <a:t>  </a:t>
            </a:r>
            <a:r>
              <a:rPr lang="en-US" altLang="zh-CN" sz="4000" dirty="0" smtClean="0"/>
              <a:t>T-X</a:t>
            </a:r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11618026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944" y="132522"/>
            <a:ext cx="12028291" cy="65967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561147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5021" y="1710906"/>
            <a:ext cx="11306161" cy="4472585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3371648" y="808381"/>
            <a:ext cx="522135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Airbnb listings of City London, June 2016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2883765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1421026" y="148926"/>
            <a:ext cx="10148122" cy="66096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AutoNum type="romanLcParenBoth"/>
            </a:pPr>
            <a:r>
              <a:rPr lang="en-US" altLang="zh-CN" sz="3200" dirty="0" smtClean="0">
                <a:latin typeface="Calibri" charset="0"/>
                <a:ea typeface="Calibri" charset="0"/>
                <a:cs typeface="Calibri" charset="0"/>
              </a:rPr>
              <a:t>Research</a:t>
            </a:r>
            <a:r>
              <a:rPr lang="zh-CN" altLang="en-US" sz="3200" dirty="0" smtClean="0"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en-US" altLang="zh-CN" sz="3200" dirty="0" smtClean="0">
                <a:latin typeface="Calibri" charset="0"/>
                <a:ea typeface="Calibri" charset="0"/>
                <a:cs typeface="Calibri" charset="0"/>
              </a:rPr>
              <a:t>Interest</a:t>
            </a:r>
            <a:r>
              <a:rPr lang="en-US" altLang="zh-CN" sz="2400" dirty="0" smtClean="0">
                <a:latin typeface="Calibri" charset="0"/>
                <a:ea typeface="Calibri" charset="0"/>
                <a:cs typeface="Calibri" charset="0"/>
              </a:rPr>
              <a:t/>
            </a:r>
            <a:br>
              <a:rPr lang="en-US" altLang="zh-CN" sz="2400" dirty="0" smtClean="0">
                <a:latin typeface="Calibri" charset="0"/>
                <a:ea typeface="Calibri" charset="0"/>
                <a:cs typeface="Calibri" charset="0"/>
              </a:rPr>
            </a:br>
            <a:r>
              <a:rPr lang="en-US" altLang="zh-CN" sz="2400" dirty="0" smtClean="0">
                <a:latin typeface="Calibri" charset="0"/>
                <a:ea typeface="Calibri" charset="0"/>
                <a:cs typeface="Calibri" charset="0"/>
              </a:rPr>
              <a:t>Use</a:t>
            </a:r>
            <a:r>
              <a:rPr lang="zh-CN" altLang="en-US" sz="2400" dirty="0" smtClean="0"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en-US" altLang="zh-CN" sz="2400" dirty="0" smtClean="0">
                <a:latin typeface="Calibri" charset="0"/>
                <a:ea typeface="Calibri" charset="0"/>
                <a:cs typeface="Calibri" charset="0"/>
              </a:rPr>
              <a:t>Airbnb</a:t>
            </a:r>
            <a:r>
              <a:rPr lang="zh-CN" altLang="en-US" sz="2400" dirty="0" smtClean="0"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en-US" altLang="zh-CN" sz="2400" dirty="0" smtClean="0">
                <a:latin typeface="Calibri" charset="0"/>
                <a:ea typeface="Calibri" charset="0"/>
                <a:cs typeface="Calibri" charset="0"/>
              </a:rPr>
              <a:t>existing</a:t>
            </a:r>
            <a:r>
              <a:rPr lang="zh-CN" altLang="en-US" sz="2400" dirty="0"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en-US" altLang="zh-CN" sz="2400" dirty="0" smtClean="0">
                <a:latin typeface="Calibri" charset="0"/>
                <a:ea typeface="Calibri" charset="0"/>
                <a:cs typeface="Calibri" charset="0"/>
              </a:rPr>
              <a:t>data</a:t>
            </a:r>
            <a:r>
              <a:rPr lang="zh-CN" altLang="en-US" sz="2400" dirty="0" smtClean="0"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en-US" altLang="zh-CN" sz="2400" dirty="0" smtClean="0">
                <a:latin typeface="Calibri" charset="0"/>
                <a:ea typeface="Calibri" charset="0"/>
                <a:cs typeface="Calibri" charset="0"/>
              </a:rPr>
              <a:t>to</a:t>
            </a:r>
            <a:r>
              <a:rPr lang="zh-CN" altLang="en-US" sz="2400" dirty="0" smtClean="0"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en-US" altLang="zh-CN" sz="2400" dirty="0" smtClean="0">
                <a:latin typeface="Calibri" charset="0"/>
                <a:ea typeface="Calibri" charset="0"/>
                <a:cs typeface="Calibri" charset="0"/>
              </a:rPr>
              <a:t>predict</a:t>
            </a:r>
            <a:r>
              <a:rPr lang="zh-CN" altLang="en-US" sz="2400" dirty="0" smtClean="0"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en-US" altLang="zh-CN" sz="2400" dirty="0" smtClean="0">
                <a:latin typeface="Calibri" charset="0"/>
                <a:ea typeface="Calibri" charset="0"/>
                <a:cs typeface="Calibri" charset="0"/>
              </a:rPr>
              <a:t>housing</a:t>
            </a:r>
            <a:r>
              <a:rPr lang="zh-CN" altLang="en-US" sz="2400" dirty="0" smtClean="0"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en-US" altLang="zh-CN" sz="2400" dirty="0" smtClean="0">
                <a:latin typeface="Calibri" charset="0"/>
                <a:ea typeface="Calibri" charset="0"/>
                <a:cs typeface="Calibri" charset="0"/>
              </a:rPr>
              <a:t>prices</a:t>
            </a:r>
            <a:r>
              <a:rPr lang="zh-CN" altLang="en-US" sz="2400" dirty="0" smtClean="0"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en-US" altLang="zh-CN" sz="2400" dirty="0" smtClean="0">
                <a:latin typeface="Calibri" charset="0"/>
                <a:ea typeface="Calibri" charset="0"/>
                <a:cs typeface="Calibri" charset="0"/>
              </a:rPr>
              <a:t>for</a:t>
            </a:r>
            <a:r>
              <a:rPr lang="zh-CN" altLang="en-US" sz="2400" dirty="0" smtClean="0"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en-US" altLang="zh-CN" sz="2400" dirty="0" smtClean="0">
                <a:latin typeface="Calibri" charset="0"/>
                <a:ea typeface="Calibri" charset="0"/>
                <a:cs typeface="Calibri" charset="0"/>
              </a:rPr>
              <a:t>new</a:t>
            </a:r>
            <a:r>
              <a:rPr lang="zh-CN" altLang="en-US" sz="2400" dirty="0" smtClean="0"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en-US" altLang="zh-CN" sz="2400" dirty="0" smtClean="0">
                <a:latin typeface="Calibri" charset="0"/>
                <a:ea typeface="Calibri" charset="0"/>
                <a:cs typeface="Calibri" charset="0"/>
              </a:rPr>
              <a:t>listings</a:t>
            </a:r>
            <a:br>
              <a:rPr lang="en-US" altLang="zh-CN" sz="2400" dirty="0" smtClean="0">
                <a:latin typeface="Calibri" charset="0"/>
                <a:ea typeface="Calibri" charset="0"/>
                <a:cs typeface="Calibri" charset="0"/>
              </a:rPr>
            </a:br>
            <a:endParaRPr lang="en-US" altLang="zh-CN" sz="2400" dirty="0" smtClean="0">
              <a:latin typeface="Calibri" charset="0"/>
              <a:ea typeface="Calibri" charset="0"/>
              <a:cs typeface="Calibri" charset="0"/>
            </a:endParaRPr>
          </a:p>
          <a:p>
            <a:pPr marL="571500" indent="-571500">
              <a:buAutoNum type="romanLcParenBoth"/>
            </a:pPr>
            <a:r>
              <a:rPr lang="en-US" altLang="zh-CN" sz="3200" dirty="0">
                <a:latin typeface="Calibri" charset="0"/>
                <a:ea typeface="Calibri" charset="0"/>
                <a:cs typeface="Calibri" charset="0"/>
              </a:rPr>
              <a:t>Why</a:t>
            </a:r>
            <a:r>
              <a:rPr lang="zh-CN" altLang="en-US" sz="3200" dirty="0"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en-US" altLang="zh-CN" sz="3200" dirty="0">
                <a:latin typeface="Calibri" charset="0"/>
                <a:ea typeface="Calibri" charset="0"/>
                <a:cs typeface="Calibri" charset="0"/>
              </a:rPr>
              <a:t>is</a:t>
            </a:r>
            <a:r>
              <a:rPr lang="zh-CN" altLang="en-US" sz="3200" dirty="0"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en-US" altLang="zh-CN" sz="3200" dirty="0">
                <a:latin typeface="Calibri" charset="0"/>
                <a:ea typeface="Calibri" charset="0"/>
                <a:cs typeface="Calibri" charset="0"/>
              </a:rPr>
              <a:t>it</a:t>
            </a:r>
            <a:r>
              <a:rPr lang="zh-CN" altLang="en-US" sz="3200" dirty="0"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en-US" altLang="zh-CN" sz="3200" dirty="0" smtClean="0">
                <a:latin typeface="Calibri" charset="0"/>
                <a:ea typeface="Calibri" charset="0"/>
                <a:cs typeface="Calibri" charset="0"/>
              </a:rPr>
              <a:t>interesting</a:t>
            </a:r>
          </a:p>
          <a:p>
            <a:pPr marL="1028700" lvl="1" indent="-571500">
              <a:buAutoNum type="romanLcParenBoth"/>
            </a:pPr>
            <a:r>
              <a:rPr lang="en-US" altLang="zh-CN" sz="2400" dirty="0" smtClean="0">
                <a:latin typeface="Calibri" charset="0"/>
                <a:ea typeface="Calibri" charset="0"/>
                <a:cs typeface="Calibri" charset="0"/>
              </a:rPr>
              <a:t>Help</a:t>
            </a:r>
            <a:r>
              <a:rPr lang="zh-CN" altLang="en-US" sz="2400" dirty="0" smtClean="0"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en-US" altLang="zh-CN" sz="2400" dirty="0" smtClean="0">
                <a:latin typeface="Calibri" charset="0"/>
                <a:ea typeface="Calibri" charset="0"/>
                <a:cs typeface="Calibri" charset="0"/>
              </a:rPr>
              <a:t>travelers</a:t>
            </a:r>
            <a:r>
              <a:rPr lang="zh-CN" altLang="en-US" sz="2400" dirty="0" smtClean="0"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en-US" altLang="zh-CN" sz="2400" dirty="0" smtClean="0">
                <a:latin typeface="Calibri" charset="0"/>
                <a:ea typeface="Calibri" charset="0"/>
                <a:cs typeface="Calibri" charset="0"/>
              </a:rPr>
              <a:t>choose</a:t>
            </a:r>
            <a:r>
              <a:rPr lang="zh-CN" altLang="en-US" sz="2400" dirty="0" smtClean="0"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en-US" altLang="zh-CN" sz="2400" dirty="0" smtClean="0">
                <a:latin typeface="Calibri" charset="0"/>
                <a:ea typeface="Calibri" charset="0"/>
                <a:cs typeface="Calibri" charset="0"/>
              </a:rPr>
              <a:t>best-fitting,</a:t>
            </a:r>
            <a:r>
              <a:rPr lang="zh-CN" altLang="en-US" sz="2400" dirty="0" smtClean="0">
                <a:latin typeface="Calibri" charset="0"/>
                <a:ea typeface="Calibri" charset="0"/>
                <a:cs typeface="Calibri" charset="0"/>
              </a:rPr>
              <a:t>  </a:t>
            </a:r>
            <a:r>
              <a:rPr lang="en-US" altLang="zh-CN" sz="2400" dirty="0" smtClean="0">
                <a:latin typeface="Calibri" charset="0"/>
                <a:ea typeface="Calibri" charset="0"/>
                <a:cs typeface="Calibri" charset="0"/>
              </a:rPr>
              <a:t>within</a:t>
            </a:r>
            <a:r>
              <a:rPr lang="zh-CN" altLang="en-US" sz="2400" dirty="0" smtClean="0"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en-US" altLang="zh-CN" sz="2400" dirty="0" smtClean="0">
                <a:latin typeface="Calibri" charset="0"/>
                <a:ea typeface="Calibri" charset="0"/>
                <a:cs typeface="Calibri" charset="0"/>
              </a:rPr>
              <a:t>budget</a:t>
            </a:r>
            <a:r>
              <a:rPr lang="zh-CN" altLang="en-US" sz="2400" dirty="0" smtClean="0"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en-US" altLang="zh-CN" sz="2400" dirty="0" smtClean="0">
                <a:latin typeface="Calibri" charset="0"/>
                <a:ea typeface="Calibri" charset="0"/>
                <a:cs typeface="Calibri" charset="0"/>
              </a:rPr>
              <a:t>houses</a:t>
            </a:r>
          </a:p>
          <a:p>
            <a:pPr marL="1028700" lvl="1" indent="-571500">
              <a:buAutoNum type="romanLcParenBoth"/>
            </a:pPr>
            <a:r>
              <a:rPr lang="en-US" altLang="zh-CN" sz="2400" dirty="0" smtClean="0">
                <a:latin typeface="Calibri" charset="0"/>
                <a:ea typeface="Calibri" charset="0"/>
                <a:cs typeface="Calibri" charset="0"/>
              </a:rPr>
              <a:t>Help</a:t>
            </a:r>
            <a:r>
              <a:rPr lang="zh-CN" altLang="en-US" sz="2400" dirty="0" smtClean="0"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en-US" altLang="zh-CN" sz="2400" dirty="0">
                <a:latin typeface="Calibri" charset="0"/>
                <a:ea typeface="Calibri" charset="0"/>
                <a:cs typeface="Calibri" charset="0"/>
              </a:rPr>
              <a:t>house</a:t>
            </a:r>
            <a:r>
              <a:rPr lang="zh-CN" altLang="en-US" sz="2400" dirty="0"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en-US" altLang="zh-CN" sz="2400" dirty="0">
                <a:latin typeface="Calibri" charset="0"/>
                <a:ea typeface="Calibri" charset="0"/>
                <a:cs typeface="Calibri" charset="0"/>
              </a:rPr>
              <a:t>owners</a:t>
            </a:r>
            <a:r>
              <a:rPr lang="zh-CN" altLang="en-US" sz="2400" dirty="0"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en-US" altLang="zh-CN" sz="2400" dirty="0">
                <a:latin typeface="Calibri" charset="0"/>
                <a:ea typeface="Calibri" charset="0"/>
                <a:cs typeface="Calibri" charset="0"/>
              </a:rPr>
              <a:t>make</a:t>
            </a:r>
            <a:r>
              <a:rPr lang="zh-CN" altLang="en-US" sz="2400" dirty="0"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en-US" altLang="zh-CN" sz="2400" dirty="0">
                <a:latin typeface="Calibri" charset="0"/>
                <a:ea typeface="Calibri" charset="0"/>
                <a:cs typeface="Calibri" charset="0"/>
              </a:rPr>
              <a:t>better</a:t>
            </a:r>
            <a:r>
              <a:rPr lang="zh-CN" altLang="en-US" sz="2400" dirty="0"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en-US" altLang="zh-CN" sz="2400" dirty="0">
                <a:latin typeface="Calibri" charset="0"/>
                <a:ea typeface="Calibri" charset="0"/>
                <a:cs typeface="Calibri" charset="0"/>
              </a:rPr>
              <a:t>pricing</a:t>
            </a:r>
            <a:endParaRPr lang="en-US" altLang="zh-CN" sz="2400" dirty="0" smtClean="0">
              <a:latin typeface="Calibri" charset="0"/>
              <a:ea typeface="Calibri" charset="0"/>
              <a:cs typeface="Calibri" charset="0"/>
            </a:endParaRPr>
          </a:p>
          <a:p>
            <a:pPr marL="1028700" lvl="1" indent="-571500">
              <a:buAutoNum type="romanLcParenBoth"/>
            </a:pPr>
            <a:r>
              <a:rPr lang="en-US" altLang="zh-CN" sz="2400" dirty="0" smtClean="0">
                <a:latin typeface="Calibri" charset="0"/>
                <a:ea typeface="Calibri" charset="0"/>
                <a:cs typeface="Calibri" charset="0"/>
              </a:rPr>
              <a:t>Help</a:t>
            </a:r>
            <a:r>
              <a:rPr lang="zh-CN" altLang="en-US" sz="2400" dirty="0" smtClean="0"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en-US" altLang="zh-CN" sz="2400" dirty="0" smtClean="0">
                <a:latin typeface="Calibri" charset="0"/>
                <a:ea typeface="Calibri" charset="0"/>
                <a:cs typeface="Calibri" charset="0"/>
              </a:rPr>
              <a:t>Airbnb</a:t>
            </a:r>
            <a:r>
              <a:rPr lang="zh-CN" altLang="en-US" sz="2400" dirty="0" smtClean="0"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en-US" altLang="zh-CN" sz="2400" dirty="0" smtClean="0">
                <a:latin typeface="Calibri" charset="0"/>
                <a:ea typeface="Calibri" charset="0"/>
                <a:cs typeface="Calibri" charset="0"/>
              </a:rPr>
              <a:t>detect</a:t>
            </a:r>
            <a:r>
              <a:rPr lang="zh-CN" altLang="en-US" sz="2400" dirty="0" smtClean="0"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en-US" altLang="zh-CN" sz="2400" dirty="0" smtClean="0">
                <a:latin typeface="Calibri" charset="0"/>
                <a:ea typeface="Calibri" charset="0"/>
                <a:cs typeface="Calibri" charset="0"/>
              </a:rPr>
              <a:t>fraudulent</a:t>
            </a:r>
            <a:r>
              <a:rPr lang="zh-CN" altLang="en-US" sz="2400" dirty="0" smtClean="0"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en-US" altLang="zh-CN" sz="2400" dirty="0" smtClean="0">
                <a:latin typeface="Calibri" charset="0"/>
                <a:ea typeface="Calibri" charset="0"/>
                <a:cs typeface="Calibri" charset="0"/>
              </a:rPr>
              <a:t>listings</a:t>
            </a:r>
            <a:r>
              <a:rPr lang="zh-CN" altLang="en-US" sz="2400" dirty="0" smtClean="0"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en-US" altLang="zh-CN" sz="2400" dirty="0" smtClean="0">
                <a:latin typeface="Calibri" charset="0"/>
                <a:ea typeface="Calibri" charset="0"/>
                <a:cs typeface="Calibri" charset="0"/>
              </a:rPr>
              <a:t/>
            </a:r>
            <a:br>
              <a:rPr lang="en-US" altLang="zh-CN" sz="2400" dirty="0" smtClean="0">
                <a:latin typeface="Calibri" charset="0"/>
                <a:ea typeface="Calibri" charset="0"/>
                <a:cs typeface="Calibri" charset="0"/>
              </a:rPr>
            </a:br>
            <a:endParaRPr lang="en-US" altLang="zh-CN" sz="2400" dirty="0" smtClean="0">
              <a:latin typeface="Calibri" charset="0"/>
              <a:ea typeface="Calibri" charset="0"/>
              <a:cs typeface="Calibri" charset="0"/>
            </a:endParaRPr>
          </a:p>
          <a:p>
            <a:pPr marL="571500" indent="-571500">
              <a:buAutoNum type="romanLcParenBoth"/>
            </a:pPr>
            <a:r>
              <a:rPr lang="en-US" altLang="zh-CN" sz="3200" dirty="0">
                <a:latin typeface="Calibri" charset="0"/>
                <a:ea typeface="Calibri" charset="0"/>
                <a:cs typeface="Calibri" charset="0"/>
              </a:rPr>
              <a:t>How</a:t>
            </a:r>
            <a:r>
              <a:rPr lang="zh-CN" altLang="en-US" sz="3200" dirty="0"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en-US" altLang="zh-CN" sz="3200" dirty="0">
                <a:latin typeface="Calibri" charset="0"/>
                <a:ea typeface="Calibri" charset="0"/>
                <a:cs typeface="Calibri" charset="0"/>
              </a:rPr>
              <a:t>to</a:t>
            </a:r>
            <a:r>
              <a:rPr lang="zh-CN" altLang="en-US" sz="3200" dirty="0"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en-US" altLang="zh-CN" sz="3200" dirty="0">
                <a:latin typeface="Calibri" charset="0"/>
                <a:ea typeface="Calibri" charset="0"/>
                <a:cs typeface="Calibri" charset="0"/>
              </a:rPr>
              <a:t>get</a:t>
            </a:r>
            <a:r>
              <a:rPr lang="zh-CN" altLang="en-US" sz="3200" dirty="0"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en-US" altLang="zh-CN" sz="3200" dirty="0" smtClean="0">
                <a:latin typeface="Calibri" charset="0"/>
                <a:ea typeface="Calibri" charset="0"/>
                <a:cs typeface="Calibri" charset="0"/>
              </a:rPr>
              <a:t>data</a:t>
            </a:r>
            <a:r>
              <a:rPr lang="en-US" altLang="zh-CN" sz="2400" dirty="0" smtClean="0">
                <a:latin typeface="Calibri" charset="0"/>
                <a:ea typeface="Calibri" charset="0"/>
                <a:cs typeface="Calibri" charset="0"/>
              </a:rPr>
              <a:t/>
            </a:r>
            <a:br>
              <a:rPr lang="en-US" altLang="zh-CN" sz="2400" dirty="0" smtClean="0">
                <a:latin typeface="Calibri" charset="0"/>
                <a:ea typeface="Calibri" charset="0"/>
                <a:cs typeface="Calibri" charset="0"/>
              </a:rPr>
            </a:br>
            <a:r>
              <a:rPr lang="en-US" sz="2400" dirty="0">
                <a:latin typeface="Calibri" charset="0"/>
                <a:ea typeface="Calibri" charset="0"/>
                <a:cs typeface="Calibri" charset="0"/>
              </a:rPr>
              <a:t>Inside </a:t>
            </a:r>
            <a:r>
              <a:rPr lang="en-US" sz="2400" dirty="0" smtClean="0">
                <a:latin typeface="Calibri" charset="0"/>
                <a:ea typeface="Calibri" charset="0"/>
                <a:cs typeface="Calibri" charset="0"/>
              </a:rPr>
              <a:t>Airbnb</a:t>
            </a:r>
            <a:r>
              <a:rPr lang="zh-CN" altLang="en-US" sz="2400" dirty="0" smtClean="0"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en-US" altLang="zh-CN" sz="2400" dirty="0" smtClean="0">
                <a:latin typeface="Calibri" charset="0"/>
                <a:ea typeface="Calibri" charset="0"/>
                <a:cs typeface="Calibri" charset="0"/>
              </a:rPr>
              <a:t>provides</a:t>
            </a:r>
            <a:r>
              <a:rPr lang="zh-CN" altLang="en-US" sz="2400" dirty="0" smtClean="0"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en-US" altLang="zh-CN" sz="2400" dirty="0" smtClean="0">
                <a:latin typeface="Calibri" charset="0"/>
                <a:ea typeface="Calibri" charset="0"/>
                <a:cs typeface="Calibri" charset="0"/>
              </a:rPr>
              <a:t>scraped</a:t>
            </a:r>
            <a:r>
              <a:rPr lang="zh-CN" altLang="en-US" sz="2400" dirty="0" smtClean="0"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en-US" altLang="zh-CN" sz="2400" dirty="0" smtClean="0">
                <a:latin typeface="Calibri" charset="0"/>
                <a:ea typeface="Calibri" charset="0"/>
                <a:cs typeface="Calibri" charset="0"/>
              </a:rPr>
              <a:t>data</a:t>
            </a:r>
            <a:r>
              <a:rPr lang="zh-CN" altLang="en-US" sz="2400" dirty="0" smtClean="0"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en-US" sz="2400" dirty="0" smtClean="0">
                <a:latin typeface="Calibri" charset="0"/>
                <a:ea typeface="Calibri" charset="0"/>
                <a:cs typeface="Calibri" charset="0"/>
              </a:rPr>
              <a:t>from </a:t>
            </a:r>
            <a:r>
              <a:rPr lang="en-US" sz="2400" dirty="0">
                <a:latin typeface="Calibri" charset="0"/>
                <a:ea typeface="Calibri" charset="0"/>
                <a:cs typeface="Calibri" charset="0"/>
              </a:rPr>
              <a:t>publicly available information </a:t>
            </a:r>
            <a:r>
              <a:rPr lang="en-US" sz="2400" dirty="0" smtClean="0">
                <a:latin typeface="Calibri" charset="0"/>
                <a:ea typeface="Calibri" charset="0"/>
                <a:cs typeface="Calibri" charset="0"/>
              </a:rPr>
              <a:t>from the Airbnb site</a:t>
            </a:r>
            <a:br>
              <a:rPr lang="en-US" sz="2400" dirty="0" smtClean="0">
                <a:latin typeface="Calibri" charset="0"/>
                <a:ea typeface="Calibri" charset="0"/>
                <a:cs typeface="Calibri" charset="0"/>
              </a:rPr>
            </a:br>
            <a:endParaRPr lang="en-US" sz="2400" dirty="0" smtClean="0">
              <a:latin typeface="Calibri" charset="0"/>
              <a:ea typeface="Calibri" charset="0"/>
              <a:cs typeface="Calibri" charset="0"/>
            </a:endParaRPr>
          </a:p>
          <a:p>
            <a:pPr marL="571500" indent="-571500">
              <a:buAutoNum type="romanLcParenBoth"/>
            </a:pPr>
            <a:r>
              <a:rPr lang="en-US" altLang="zh-CN" sz="3200" dirty="0">
                <a:latin typeface="Calibri" charset="0"/>
                <a:ea typeface="Calibri" charset="0"/>
                <a:cs typeface="Calibri" charset="0"/>
              </a:rPr>
              <a:t>Initial</a:t>
            </a:r>
            <a:r>
              <a:rPr lang="zh-CN" altLang="en-US" sz="3200" dirty="0"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en-US" altLang="zh-CN" sz="3200" dirty="0">
                <a:latin typeface="Calibri" charset="0"/>
                <a:ea typeface="Calibri" charset="0"/>
                <a:cs typeface="Calibri" charset="0"/>
              </a:rPr>
              <a:t>thoughts</a:t>
            </a:r>
          </a:p>
          <a:p>
            <a:pPr marL="1028700" lvl="1" indent="-571500">
              <a:buAutoNum type="romanLcParenBoth"/>
            </a:pPr>
            <a:r>
              <a:rPr lang="en-US" altLang="zh-CN" sz="2400" dirty="0" smtClean="0">
                <a:latin typeface="Calibri" charset="0"/>
                <a:ea typeface="Calibri" charset="0"/>
                <a:cs typeface="Calibri" charset="0"/>
              </a:rPr>
              <a:t>Data</a:t>
            </a:r>
            <a:r>
              <a:rPr lang="zh-CN" altLang="en-US" sz="2400" dirty="0" smtClean="0"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en-US" altLang="zh-CN" sz="2400" dirty="0" smtClean="0">
                <a:latin typeface="Calibri" charset="0"/>
                <a:ea typeface="Calibri" charset="0"/>
                <a:cs typeface="Calibri" charset="0"/>
              </a:rPr>
              <a:t>cleaning</a:t>
            </a:r>
            <a:r>
              <a:rPr lang="zh-CN" altLang="en-US" sz="2400" dirty="0" smtClean="0"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en-US" altLang="zh-CN" sz="2400" dirty="0" smtClean="0">
                <a:latin typeface="Calibri" charset="0"/>
                <a:ea typeface="Calibri" charset="0"/>
                <a:cs typeface="Calibri" charset="0"/>
              </a:rPr>
              <a:t>and</a:t>
            </a:r>
            <a:r>
              <a:rPr lang="zh-CN" altLang="en-US" sz="2400" dirty="0" smtClean="0"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en-US" altLang="zh-CN" sz="2400" dirty="0" smtClean="0">
                <a:latin typeface="Calibri" charset="0"/>
                <a:ea typeface="Calibri" charset="0"/>
                <a:cs typeface="Calibri" charset="0"/>
              </a:rPr>
              <a:t>visualization</a:t>
            </a:r>
          </a:p>
          <a:p>
            <a:pPr marL="1028700" lvl="1" indent="-571500">
              <a:buAutoNum type="romanLcParenBoth"/>
            </a:pPr>
            <a:r>
              <a:rPr lang="en-US" altLang="zh-CN" sz="2400" dirty="0" smtClean="0">
                <a:latin typeface="Calibri" charset="0"/>
                <a:ea typeface="Calibri" charset="0"/>
                <a:cs typeface="Calibri" charset="0"/>
              </a:rPr>
              <a:t>Linear</a:t>
            </a:r>
            <a:r>
              <a:rPr lang="zh-CN" altLang="en-US" sz="2400" dirty="0" smtClean="0"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en-US" altLang="zh-CN" sz="2400" dirty="0" smtClean="0">
                <a:latin typeface="Calibri" charset="0"/>
                <a:ea typeface="Calibri" charset="0"/>
                <a:cs typeface="Calibri" charset="0"/>
              </a:rPr>
              <a:t>Regression</a:t>
            </a:r>
            <a:r>
              <a:rPr lang="zh-CN" altLang="en-US" sz="2400" dirty="0" smtClean="0"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en-US" altLang="zh-CN" sz="2400" dirty="0" smtClean="0">
                <a:latin typeface="Calibri" charset="0"/>
                <a:ea typeface="Calibri" charset="0"/>
                <a:cs typeface="Calibri" charset="0"/>
              </a:rPr>
              <a:t>and</a:t>
            </a:r>
            <a:r>
              <a:rPr lang="zh-CN" altLang="en-US" sz="2400" dirty="0" smtClean="0"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en-US" altLang="zh-CN" sz="2400" dirty="0" smtClean="0">
                <a:latin typeface="Calibri" charset="0"/>
                <a:ea typeface="Calibri" charset="0"/>
                <a:cs typeface="Calibri" charset="0"/>
              </a:rPr>
              <a:t>Decision</a:t>
            </a:r>
            <a:r>
              <a:rPr lang="zh-CN" altLang="en-US" sz="2400" dirty="0" smtClean="0"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en-US" altLang="zh-CN" sz="2400" dirty="0" smtClean="0">
                <a:latin typeface="Calibri" charset="0"/>
                <a:ea typeface="Calibri" charset="0"/>
                <a:cs typeface="Calibri" charset="0"/>
              </a:rPr>
              <a:t>Tree</a:t>
            </a:r>
            <a:r>
              <a:rPr lang="zh-CN" altLang="en-US" sz="2400" dirty="0" smtClean="0"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en-US" altLang="zh-CN" sz="2400" dirty="0" smtClean="0">
                <a:latin typeface="Calibri" charset="0"/>
                <a:ea typeface="Calibri" charset="0"/>
                <a:cs typeface="Calibri" charset="0"/>
              </a:rPr>
              <a:t>Regression</a:t>
            </a:r>
          </a:p>
          <a:p>
            <a:pPr marL="1028700" lvl="1" indent="-571500">
              <a:buAutoNum type="romanLcParenBoth"/>
            </a:pPr>
            <a:r>
              <a:rPr lang="en-US" altLang="zh-CN" sz="2400" dirty="0" smtClean="0">
                <a:latin typeface="Calibri" charset="0"/>
                <a:ea typeface="Calibri" charset="0"/>
                <a:cs typeface="Calibri" charset="0"/>
              </a:rPr>
              <a:t>Variable</a:t>
            </a:r>
            <a:r>
              <a:rPr lang="zh-CN" altLang="en-US" sz="2400" dirty="0" smtClean="0"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en-US" altLang="zh-CN" sz="2400" dirty="0" smtClean="0">
                <a:latin typeface="Calibri" charset="0"/>
                <a:ea typeface="Calibri" charset="0"/>
                <a:cs typeface="Calibri" charset="0"/>
              </a:rPr>
              <a:t>selection</a:t>
            </a:r>
            <a:r>
              <a:rPr lang="zh-CN" altLang="en-US" sz="2400" dirty="0" smtClean="0"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en-US" altLang="zh-CN" sz="2400" dirty="0" smtClean="0">
                <a:latin typeface="Calibri" charset="0"/>
                <a:ea typeface="Calibri" charset="0"/>
                <a:cs typeface="Calibri" charset="0"/>
              </a:rPr>
              <a:t>and</a:t>
            </a:r>
            <a:r>
              <a:rPr lang="zh-CN" altLang="en-US" sz="2400" dirty="0" smtClean="0"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en-US" altLang="zh-CN" sz="2400" dirty="0">
                <a:latin typeface="Calibri" charset="0"/>
                <a:ea typeface="Calibri" charset="0"/>
                <a:cs typeface="Calibri" charset="0"/>
              </a:rPr>
              <a:t>m</a:t>
            </a:r>
            <a:r>
              <a:rPr lang="en-US" altLang="zh-CN" sz="2400" dirty="0" smtClean="0">
                <a:latin typeface="Calibri" charset="0"/>
                <a:ea typeface="Calibri" charset="0"/>
                <a:cs typeface="Calibri" charset="0"/>
              </a:rPr>
              <a:t>odel</a:t>
            </a:r>
            <a:r>
              <a:rPr lang="zh-CN" altLang="en-US" sz="2400" dirty="0" smtClean="0"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en-US" altLang="zh-CN" sz="2400" dirty="0" smtClean="0">
                <a:latin typeface="Calibri" charset="0"/>
                <a:ea typeface="Calibri" charset="0"/>
                <a:cs typeface="Calibri" charset="0"/>
              </a:rPr>
              <a:t>tuning</a:t>
            </a:r>
          </a:p>
        </p:txBody>
      </p:sp>
    </p:spTree>
    <p:extLst>
      <p:ext uri="{BB962C8B-B14F-4D97-AF65-F5344CB8AC3E}">
        <p14:creationId xmlns:p14="http://schemas.microsoft.com/office/powerpoint/2010/main" val="20570990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4442</TotalTime>
  <Words>14</Words>
  <Application>Microsoft Macintosh PowerPoint</Application>
  <PresentationFormat>Widescreen</PresentationFormat>
  <Paragraphs>14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9" baseType="lpstr">
      <vt:lpstr>Calibri</vt:lpstr>
      <vt:lpstr>Calibri Light</vt:lpstr>
      <vt:lpstr>DengXian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15.0025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Xiaozhou Yu</dc:creator>
  <cp:lastModifiedBy>Xiaoyu Zhang</cp:lastModifiedBy>
  <cp:revision>25</cp:revision>
  <dcterms:created xsi:type="dcterms:W3CDTF">2016-10-08T23:40:49Z</dcterms:created>
  <dcterms:modified xsi:type="dcterms:W3CDTF">2016-10-13T01:11:57Z</dcterms:modified>
</cp:coreProperties>
</file>

<file path=docProps/thumbnail.jpeg>
</file>